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57" r:id="rId2"/>
    <p:sldId id="273" r:id="rId3"/>
    <p:sldId id="275" r:id="rId4"/>
    <p:sldId id="258" r:id="rId5"/>
    <p:sldId id="272" r:id="rId6"/>
    <p:sldId id="277" r:id="rId7"/>
    <p:sldId id="279" r:id="rId8"/>
    <p:sldId id="276" r:id="rId9"/>
    <p:sldId id="278" r:id="rId10"/>
    <p:sldId id="274" r:id="rId11"/>
    <p:sldId id="27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86" autoAdjust="0"/>
    <p:restoredTop sz="94660"/>
  </p:normalViewPr>
  <p:slideViewPr>
    <p:cSldViewPr snapToGrid="0">
      <p:cViewPr varScale="1">
        <p:scale>
          <a:sx n="58" d="100"/>
          <a:sy n="58" d="100"/>
        </p:scale>
        <p:origin x="492" y="72"/>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3A45BA1-980A-4507-BE5A-5C1E7C2FFD8F}" type="datetimeFigureOut">
              <a:rPr lang="en-US"/>
              <a:t>1/18/2023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3416D-7FED-43BC-AA7C-D92DBA01ED64}" type="datetimeFigureOut">
              <a:rPr lang="en-US"/>
              <a:t>1/18/2023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chor="b">
            <a:normAutofit/>
          </a:bodyPr>
          <a:lstStyle>
            <a:lvl1pPr algn="l">
              <a:defRPr sz="5400"/>
            </a:lvl1pPr>
          </a:lstStyle>
          <a:p>
            <a:r>
              <a:rPr lang="en-US"/>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Tree>
    <p:extLst>
      <p:ext uri="{BB962C8B-B14F-4D97-AF65-F5344CB8AC3E}">
        <p14:creationId xmlns:p14="http://schemas.microsoft.com/office/powerpoint/2010/main" val="298120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dirty="0"/>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1/18/2023</a:t>
            </a:fld>
            <a:endParaRPr/>
          </a:p>
        </p:txBody>
      </p:sp>
    </p:spTree>
    <p:extLst>
      <p:ext uri="{BB962C8B-B14F-4D97-AF65-F5344CB8AC3E}">
        <p14:creationId xmlns:p14="http://schemas.microsoft.com/office/powerpoint/2010/main" val="3396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chor="b">
            <a:normAutofit/>
          </a:bodyPr>
          <a:lstStyle>
            <a:lvl1pPr>
              <a:defRPr sz="4400"/>
            </a:lvl1pPr>
          </a:lstStyle>
          <a:p>
            <a:r>
              <a:rPr lang="en-US"/>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2292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1/18/2023</a:t>
            </a:fld>
            <a:endParaRPr/>
          </a:p>
        </p:txBody>
      </p:sp>
    </p:spTree>
    <p:extLst>
      <p:ext uri="{BB962C8B-B14F-4D97-AF65-F5344CB8AC3E}">
        <p14:creationId xmlns:p14="http://schemas.microsoft.com/office/powerpoint/2010/main" val="2972755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p>
            <a:fld id="{022B156B-59AE-415F-B24B-8756D48BB977}" type="slidenum">
              <a:rPr/>
              <a:t>‹#›</a:t>
            </a:fld>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4CF99945-0A15-4715-AB6C-F5E56CF20F70}" type="datetimeFigureOut">
              <a:rPr lang="en-US"/>
              <a:t>1/18/2023</a:t>
            </a:fld>
            <a:endParaRPr/>
          </a:p>
        </p:txBody>
      </p:sp>
    </p:spTree>
    <p:extLst>
      <p:ext uri="{BB962C8B-B14F-4D97-AF65-F5344CB8AC3E}">
        <p14:creationId xmlns:p14="http://schemas.microsoft.com/office/powerpoint/2010/main" val="23185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5" name="Slide Number Placeholder 4"/>
          <p:cNvSpPr>
            <a:spLocks noGrp="1"/>
          </p:cNvSpPr>
          <p:nvPr>
            <p:ph type="sldNum" sz="quarter" idx="12"/>
          </p:nvPr>
        </p:nvSpPr>
        <p:spPr/>
        <p:txBody>
          <a:bodyPr/>
          <a:lstStyle/>
          <a:p>
            <a:fld id="{022B156B-59AE-415F-B24B-8756D48BB977}" type="slidenum">
              <a:rPr/>
              <a:t>‹#›</a:t>
            </a:fld>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4CF99945-0A15-4715-AB6C-F5E56CF20F70}" type="datetimeFigureOut">
              <a:rPr lang="en-US"/>
              <a:t>1/18/2023</a:t>
            </a:fld>
            <a:endParaRPr/>
          </a:p>
        </p:txBody>
      </p:sp>
    </p:spTree>
    <p:extLst>
      <p:ext uri="{BB962C8B-B14F-4D97-AF65-F5344CB8AC3E}">
        <p14:creationId xmlns:p14="http://schemas.microsoft.com/office/powerpoint/2010/main" val="35128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22B156B-59AE-415F-B24B-8756D48BB977}" type="slidenum">
              <a:rPr/>
              <a:t>‹#›</a:t>
            </a:fld>
            <a:endParaRPr/>
          </a:p>
        </p:txBody>
      </p:sp>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4CF99945-0A15-4715-AB6C-F5E56CF20F70}" type="datetimeFigureOut">
              <a:rPr lang="en-US"/>
              <a:t>1/18/2023</a:t>
            </a:fld>
            <a:endParaRPr/>
          </a:p>
        </p:txBody>
      </p:sp>
    </p:spTree>
    <p:extLst>
      <p:ext uri="{BB962C8B-B14F-4D97-AF65-F5344CB8AC3E}">
        <p14:creationId xmlns:p14="http://schemas.microsoft.com/office/powerpoint/2010/main" val="847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sp>
        <p:nvSpPr>
          <p:cNvPr id="2" name="Title 1"/>
          <p:cNvSpPr>
            <a:spLocks noGrp="1"/>
          </p:cNvSpPr>
          <p:nvPr>
            <p:ph type="title"/>
          </p:nvPr>
        </p:nvSpPr>
        <p:spPr>
          <a:xfrm>
            <a:off x="1065212" y="304799"/>
            <a:ext cx="10058402" cy="1216152"/>
          </a:xfrm>
        </p:spPr>
        <p:txBody>
          <a:bodyPr/>
          <a:lstStyle>
            <a:lvl1pPr>
              <a:defRPr/>
            </a:lvl1pPr>
          </a:lstStyle>
          <a:p>
            <a:r>
              <a:rPr lang="en-US"/>
              <a:t>Click to edit Master title style</a:t>
            </a:r>
            <a:endParaRPr lang="en-US" dirty="0"/>
          </a:p>
        </p:txBody>
      </p:sp>
      <p:grpSp>
        <p:nvGrpSpPr>
          <p:cNvPr id="9" name="Group 8"/>
          <p:cNvGrpSpPr/>
          <p:nvPr/>
        </p:nvGrpSpPr>
        <p:grpSpPr>
          <a:xfrm>
            <a:off x="1052422" y="1733550"/>
            <a:ext cx="4360503" cy="3050038"/>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39" name="Text Placeholder 3"/>
          <p:cNvSpPr>
            <a:spLocks noGrp="1"/>
          </p:cNvSpPr>
          <p:nvPr>
            <p:ph type="body" sz="half" idx="2"/>
          </p:nvPr>
        </p:nvSpPr>
        <p:spPr>
          <a:xfrm>
            <a:off x="1052423"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grpSp>
        <p:nvGrpSpPr>
          <p:cNvPr id="22" name="Group 21"/>
          <p:cNvGrpSpPr/>
          <p:nvPr/>
        </p:nvGrpSpPr>
        <p:grpSpPr>
          <a:xfrm>
            <a:off x="6763111" y="1733550"/>
            <a:ext cx="4360503" cy="3050038"/>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40" name="Text Placeholder 3"/>
          <p:cNvSpPr>
            <a:spLocks noGrp="1"/>
          </p:cNvSpPr>
          <p:nvPr>
            <p:ph type="body" sz="half" idx="19"/>
          </p:nvPr>
        </p:nvSpPr>
        <p:spPr>
          <a:xfrm>
            <a:off x="6742908"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1/18/2023</a:t>
            </a:fld>
            <a:endParaRPr/>
          </a:p>
        </p:txBody>
      </p:sp>
    </p:spTree>
    <p:extLst>
      <p:ext uri="{BB962C8B-B14F-4D97-AF65-F5344CB8AC3E}">
        <p14:creationId xmlns:p14="http://schemas.microsoft.com/office/powerpoint/2010/main" val="116827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grpSp>
        <p:nvGrpSpPr>
          <p:cNvPr id="52" name="Group 51"/>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1" name="Text Placeholder 3"/>
          <p:cNvSpPr>
            <a:spLocks noGrp="1"/>
          </p:cNvSpPr>
          <p:nvPr>
            <p:ph type="body" sz="half" idx="2"/>
          </p:nvPr>
        </p:nvSpPr>
        <p:spPr>
          <a:xfrm>
            <a:off x="123521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grpSp>
        <p:nvGrpSpPr>
          <p:cNvPr id="84" name="Group 83"/>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2" name="Text Placeholder 3"/>
          <p:cNvSpPr>
            <a:spLocks noGrp="1"/>
          </p:cNvSpPr>
          <p:nvPr>
            <p:ph type="body" sz="half" idx="21"/>
          </p:nvPr>
        </p:nvSpPr>
        <p:spPr>
          <a:xfrm>
            <a:off x="4707208"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grpSp>
        <p:nvGrpSpPr>
          <p:cNvPr id="97" name="Group 96"/>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9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3" name="Text Placeholder 3"/>
          <p:cNvSpPr>
            <a:spLocks noGrp="1"/>
          </p:cNvSpPr>
          <p:nvPr>
            <p:ph type="body" sz="half" idx="22"/>
          </p:nvPr>
        </p:nvSpPr>
        <p:spPr>
          <a:xfrm>
            <a:off x="820908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1/18/2023</a:t>
            </a:fld>
            <a:endParaRPr/>
          </a:p>
        </p:txBody>
      </p:sp>
    </p:spTree>
    <p:extLst>
      <p:ext uri="{BB962C8B-B14F-4D97-AF65-F5344CB8AC3E}">
        <p14:creationId xmlns:p14="http://schemas.microsoft.com/office/powerpoint/2010/main" val="16819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66214" y="421594"/>
            <a:ext cx="2286000" cy="1885508"/>
          </a:xfrm>
        </p:spPr>
        <p:txBody>
          <a:bodyPr>
            <a:normAutofit/>
          </a:bodyPr>
          <a:lstStyle>
            <a:lvl1pPr>
              <a:defRPr sz="2400"/>
            </a:lvl1pPr>
          </a:lstStyle>
          <a:p>
            <a:r>
              <a:rPr lang="en-US"/>
              <a:t>Click to edit Master title style</a:t>
            </a:r>
          </a:p>
        </p:txBody>
      </p:sp>
      <p:grpSp>
        <p:nvGrpSpPr>
          <p:cNvPr id="84" name="Group 83"/>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grpSp>
        <p:nvGrpSpPr>
          <p:cNvPr id="98" name="Group 97"/>
          <p:cNvGrpSpPr/>
          <p:nvPr/>
        </p:nvGrpSpPr>
        <p:grpSpPr>
          <a:xfrm>
            <a:off x="5322489" y="319177"/>
            <a:ext cx="3389607"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grpSp>
        <p:nvGrpSpPr>
          <p:cNvPr id="112" name="Group 111"/>
          <p:cNvGrpSpPr/>
          <p:nvPr/>
        </p:nvGrpSpPr>
        <p:grpSpPr>
          <a:xfrm>
            <a:off x="5322489" y="3245640"/>
            <a:ext cx="3389607"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126" name="Text Placeholder 3"/>
          <p:cNvSpPr>
            <a:spLocks noGrp="1"/>
          </p:cNvSpPr>
          <p:nvPr>
            <p:ph type="body" sz="half" idx="21"/>
          </p:nvPr>
        </p:nvSpPr>
        <p:spPr>
          <a:xfrm>
            <a:off x="9066214" y="2484992"/>
            <a:ext cx="2286000" cy="3248729"/>
          </a:xfrm>
        </p:spPr>
        <p:txBody>
          <a:bodyPr anchor="t" anchorCtr="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1/18/2023</a:t>
            </a:fld>
            <a:endParaRPr/>
          </a:p>
        </p:txBody>
      </p:sp>
    </p:spTree>
    <p:extLst>
      <p:ext uri="{BB962C8B-B14F-4D97-AF65-F5344CB8AC3E}">
        <p14:creationId xmlns:p14="http://schemas.microsoft.com/office/powerpoint/2010/main" val="78742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chor="b">
            <a:normAutofit/>
          </a:bodyPr>
          <a:lstStyle>
            <a:lvl1pPr>
              <a:defRPr sz="3600"/>
            </a:lvl1pPr>
          </a:lstStyle>
          <a:p>
            <a:r>
              <a:rPr lang="en-US"/>
              <a:t>Click to edit Master title style</a:t>
            </a:r>
            <a:endParaRPr dirty="0"/>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p:cNvSpPr>
            <a:spLocks noGrp="1"/>
          </p:cNvSpPr>
          <p:nvPr>
            <p:ph type="sldNum" sz="quarter" idx="12"/>
          </p:nvPr>
        </p:nvSpPr>
        <p:spPr>
          <a:xfrm>
            <a:off x="1065213" y="6019801"/>
            <a:ext cx="762000" cy="228600"/>
          </a:xfrm>
        </p:spPr>
        <p:txBody>
          <a:bodyPr/>
          <a:lstStyle>
            <a:lvl1pPr algn="l">
              <a:defRPr/>
            </a:lvl1pPr>
          </a:lstStyle>
          <a:p>
            <a:fld id="{022B156B-59AE-415F-B24B-8756D48BB977}" type="slidenum">
              <a:rPr/>
              <a:p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a:xfrm>
            <a:off x="8075611" y="6019801"/>
            <a:ext cx="1396260" cy="228600"/>
          </a:xfrm>
        </p:spPr>
        <p:txBody>
          <a:bodyPr/>
          <a:lstStyle/>
          <a:p>
            <a:fld id="{4CF99945-0A15-4715-AB6C-F5E56CF20F70}" type="datetimeFigureOut">
              <a:rPr lang="en-US"/>
              <a:t>1/18/2023</a:t>
            </a:fld>
            <a:endParaRPr/>
          </a:p>
        </p:txBody>
      </p:sp>
    </p:spTree>
    <p:extLst>
      <p:ext uri="{BB962C8B-B14F-4D97-AF65-F5344CB8AC3E}">
        <p14:creationId xmlns:p14="http://schemas.microsoft.com/office/powerpoint/2010/main" val="123976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3840480" cy="2103120"/>
          </a:xfrm>
        </p:spPr>
        <p:txBody>
          <a:bodyPr anchor="b">
            <a:normAutofit/>
          </a:bodyPr>
          <a:lstStyle>
            <a:lvl1pPr>
              <a:defRPr sz="3600"/>
            </a:lvl1pPr>
          </a:lstStyle>
          <a:p>
            <a:r>
              <a:rPr lang="en-US"/>
              <a:t>Click to edit Master title style</a:t>
            </a:r>
            <a:endParaRPr dirty="0"/>
          </a:p>
        </p:txBody>
      </p:sp>
      <p:grpSp>
        <p:nvGrpSpPr>
          <p:cNvPr id="8" name="Group 7"/>
          <p:cNvGrpSpPr/>
          <p:nvPr/>
        </p:nvGrpSpPr>
        <p:grpSpPr>
          <a:xfrm>
            <a:off x="595546" y="781398"/>
            <a:ext cx="6433398"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dirty="0"/>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1/18/2023</a:t>
            </a:fld>
            <a:endParaRPr/>
          </a:p>
        </p:txBody>
      </p:sp>
    </p:spTree>
    <p:extLst>
      <p:ext uri="{BB962C8B-B14F-4D97-AF65-F5344CB8AC3E}">
        <p14:creationId xmlns:p14="http://schemas.microsoft.com/office/powerpoint/2010/main" val="265957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1/18/2023</a:t>
            </a:fld>
            <a:endParaRPr/>
          </a:p>
        </p:txBody>
      </p:sp>
    </p:spTree>
    <p:extLst>
      <p:ext uri="{BB962C8B-B14F-4D97-AF65-F5344CB8AC3E}">
        <p14:creationId xmlns:p14="http://schemas.microsoft.com/office/powerpoint/2010/main" val="2447936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extLst mod="1">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1/18/2023</a:t>
            </a:fld>
            <a:endParaRPr/>
          </a:p>
        </p:txBody>
      </p:sp>
    </p:spTree>
    <p:extLst>
      <p:ext uri="{BB962C8B-B14F-4D97-AF65-F5344CB8AC3E}">
        <p14:creationId xmlns:p14="http://schemas.microsoft.com/office/powerpoint/2010/main" val="420580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304800"/>
            <a:ext cx="10058402" cy="1219200"/>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065214" y="1752600"/>
            <a:ext cx="10058400" cy="42291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4"/>
          </p:nvPr>
        </p:nvSpPr>
        <p:spPr>
          <a:xfrm>
            <a:off x="1065213" y="6019801"/>
            <a:ext cx="762000" cy="228600"/>
          </a:xfrm>
          <a:prstGeom prst="rect">
            <a:avLst/>
          </a:prstGeom>
        </p:spPr>
        <p:txBody>
          <a:bodyPr vert="horz" lIns="91440" tIns="45720" rIns="91440" bIns="45720" rtlCol="0" anchor="ctr"/>
          <a:lstStyle>
            <a:lvl1pPr algn="l">
              <a:defRPr sz="1100">
                <a:solidFill>
                  <a:schemeClr val="tx1"/>
                </a:solidFill>
              </a:defRPr>
            </a:lvl1pPr>
          </a:lstStyle>
          <a:p>
            <a:fld id="{022B156B-59AE-415F-B24B-8756D48BB977}" type="slidenum">
              <a:rPr lang="en-US" smtClean="0"/>
              <a:pPr/>
              <a:t>‹#›</a:t>
            </a:fld>
            <a:endParaRPr lang="en-US"/>
          </a:p>
        </p:txBody>
      </p:sp>
      <p:sp>
        <p:nvSpPr>
          <p:cNvPr id="5" name="Footer Placeholder 4"/>
          <p:cNvSpPr>
            <a:spLocks noGrp="1"/>
          </p:cNvSpPr>
          <p:nvPr>
            <p:ph type="ftr" sz="quarter" idx="3"/>
          </p:nvPr>
        </p:nvSpPr>
        <p:spPr>
          <a:xfrm>
            <a:off x="1979613" y="6019801"/>
            <a:ext cx="5943600" cy="228600"/>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8075611" y="6019801"/>
            <a:ext cx="1396260" cy="228600"/>
          </a:xfrm>
          <a:prstGeom prst="rect">
            <a:avLst/>
          </a:prstGeom>
        </p:spPr>
        <p:txBody>
          <a:bodyPr vert="horz" lIns="91440" tIns="45720" rIns="91440" bIns="45720" rtlCol="0" anchor="ctr"/>
          <a:lstStyle>
            <a:lvl1pPr algn="l">
              <a:defRPr sz="1100">
                <a:solidFill>
                  <a:schemeClr val="tx1"/>
                </a:solidFill>
              </a:defRPr>
            </a:lvl1pPr>
          </a:lstStyle>
          <a:p>
            <a:fld id="{4CF99945-0A15-4715-AB6C-F5E56CF20F70}" type="datetimeFigureOut">
              <a:rPr lang="en-US" smtClean="0"/>
              <a:pPr/>
              <a:t>1/18/2023</a:t>
            </a:fld>
            <a:endParaRPr lang="en-US"/>
          </a:p>
        </p:txBody>
      </p:sp>
    </p:spTree>
    <p:extLst>
      <p:ext uri="{BB962C8B-B14F-4D97-AF65-F5344CB8AC3E}">
        <p14:creationId xmlns:p14="http://schemas.microsoft.com/office/powerpoint/2010/main" val="130063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61" r:id="rId9"/>
    <p:sldLayoutId id="2147483662"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bcblZ9nKqG4"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hyperlink" Target="https://www.childnet.com/have-a-conversation"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commonsensemedia.org/game-reviews/poppy-playtime" TargetMode="External"/><Relationship Id="rId2" Type="http://schemas.openxmlformats.org/officeDocument/2006/relationships/hyperlink" Target="https://www.commonsensemedia.org/"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zkBOB_n7CB4&amp;t=49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kids.com/?hl=en-GB" TargetMode="External"/><Relationship Id="rId2" Type="http://schemas.openxmlformats.org/officeDocument/2006/relationships/hyperlink" Target="https://www.internetmatters.org/parental-control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swiggle.org.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Online Safety</a:t>
            </a:r>
          </a:p>
        </p:txBody>
      </p:sp>
      <p:sp>
        <p:nvSpPr>
          <p:cNvPr id="3" name="Subtitle 2"/>
          <p:cNvSpPr>
            <a:spLocks noGrp="1"/>
          </p:cNvSpPr>
          <p:nvPr>
            <p:ph type="subTitle" idx="1"/>
          </p:nvPr>
        </p:nvSpPr>
        <p:spPr/>
        <p:txBody>
          <a:bodyPr/>
          <a:lstStyle/>
          <a:p>
            <a:r>
              <a:rPr lang="en-US" dirty="0"/>
              <a:t>For Under 5s</a:t>
            </a:r>
          </a:p>
        </p:txBody>
      </p:sp>
      <p:pic>
        <p:nvPicPr>
          <p:cNvPr id="5" name="Picture 4">
            <a:extLst>
              <a:ext uri="{FF2B5EF4-FFF2-40B4-BE49-F238E27FC236}">
                <a16:creationId xmlns:a16="http://schemas.microsoft.com/office/drawing/2014/main" id="{1B9664A2-69FF-4104-9E6A-1A552499F3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65345" y="266165"/>
            <a:ext cx="2562264" cy="2281725"/>
          </a:xfrm>
          <a:prstGeom prst="rect">
            <a:avLst/>
          </a:prstGeom>
        </p:spPr>
      </p:pic>
    </p:spTree>
    <p:extLst>
      <p:ext uri="{BB962C8B-B14F-4D97-AF65-F5344CB8AC3E}">
        <p14:creationId xmlns:p14="http://schemas.microsoft.com/office/powerpoint/2010/main" val="769675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196A7A-D0DB-4640-A1FE-C9DBD64588DE}"/>
              </a:ext>
            </a:extLst>
          </p:cNvPr>
          <p:cNvSpPr/>
          <p:nvPr/>
        </p:nvSpPr>
        <p:spPr>
          <a:xfrm>
            <a:off x="2698234" y="998283"/>
            <a:ext cx="6085320" cy="369332"/>
          </a:xfrm>
          <a:prstGeom prst="rect">
            <a:avLst/>
          </a:prstGeom>
        </p:spPr>
        <p:txBody>
          <a:bodyPr wrap="none">
            <a:spAutoFit/>
          </a:bodyPr>
          <a:lstStyle/>
          <a:p>
            <a:r>
              <a:rPr lang="en-GB" dirty="0">
                <a:hlinkClick r:id="rId2"/>
              </a:rPr>
              <a:t>https://www.youtube.com/watch?v=bcblZ9nKqG4</a:t>
            </a:r>
            <a:endParaRPr lang="en-GB" dirty="0"/>
          </a:p>
        </p:txBody>
      </p:sp>
      <p:pic>
        <p:nvPicPr>
          <p:cNvPr id="3" name="Picture 2">
            <a:extLst>
              <a:ext uri="{FF2B5EF4-FFF2-40B4-BE49-F238E27FC236}">
                <a16:creationId xmlns:a16="http://schemas.microsoft.com/office/drawing/2014/main" id="{D4E888B3-E60C-476B-B0C8-99095D58200B}"/>
              </a:ext>
            </a:extLst>
          </p:cNvPr>
          <p:cNvPicPr>
            <a:picLocks noChangeAspect="1"/>
          </p:cNvPicPr>
          <p:nvPr/>
        </p:nvPicPr>
        <p:blipFill>
          <a:blip r:embed="rId3"/>
          <a:stretch>
            <a:fillRect/>
          </a:stretch>
        </p:blipFill>
        <p:spPr>
          <a:xfrm>
            <a:off x="2190411" y="1702842"/>
            <a:ext cx="7811177" cy="4023709"/>
          </a:xfrm>
          <a:prstGeom prst="rect">
            <a:avLst/>
          </a:prstGeom>
        </p:spPr>
      </p:pic>
    </p:spTree>
    <p:extLst>
      <p:ext uri="{BB962C8B-B14F-4D97-AF65-F5344CB8AC3E}">
        <p14:creationId xmlns:p14="http://schemas.microsoft.com/office/powerpoint/2010/main" val="1997894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125EB-4166-4BC6-BAA0-009C142BA47A}"/>
              </a:ext>
            </a:extLst>
          </p:cNvPr>
          <p:cNvSpPr>
            <a:spLocks noGrp="1"/>
          </p:cNvSpPr>
          <p:nvPr>
            <p:ph type="title"/>
          </p:nvPr>
        </p:nvSpPr>
        <p:spPr/>
        <p:txBody>
          <a:bodyPr/>
          <a:lstStyle/>
          <a:p>
            <a:r>
              <a:rPr lang="en-GB" dirty="0"/>
              <a:t>Benefits and challenges?</a:t>
            </a:r>
          </a:p>
        </p:txBody>
      </p:sp>
      <p:sp>
        <p:nvSpPr>
          <p:cNvPr id="3" name="Text Placeholder 2">
            <a:extLst>
              <a:ext uri="{FF2B5EF4-FFF2-40B4-BE49-F238E27FC236}">
                <a16:creationId xmlns:a16="http://schemas.microsoft.com/office/drawing/2014/main" id="{426BDC0E-4376-4636-A4E6-93572C008765}"/>
              </a:ext>
            </a:extLst>
          </p:cNvPr>
          <p:cNvSpPr>
            <a:spLocks noGrp="1"/>
          </p:cNvSpPr>
          <p:nvPr>
            <p:ph type="body" idx="1"/>
          </p:nvPr>
        </p:nvSpPr>
        <p:spPr/>
        <p:txBody>
          <a:bodyPr/>
          <a:lstStyle/>
          <a:p>
            <a:r>
              <a:rPr lang="en-GB" dirty="0"/>
              <a:t>Benefits</a:t>
            </a:r>
          </a:p>
        </p:txBody>
      </p:sp>
      <p:sp>
        <p:nvSpPr>
          <p:cNvPr id="4" name="Content Placeholder 3">
            <a:extLst>
              <a:ext uri="{FF2B5EF4-FFF2-40B4-BE49-F238E27FC236}">
                <a16:creationId xmlns:a16="http://schemas.microsoft.com/office/drawing/2014/main" id="{1CA74E0C-6558-459B-9C87-1BB892498B05}"/>
              </a:ext>
            </a:extLst>
          </p:cNvPr>
          <p:cNvSpPr>
            <a:spLocks noGrp="1"/>
          </p:cNvSpPr>
          <p:nvPr>
            <p:ph sz="half" idx="2"/>
          </p:nvPr>
        </p:nvSpPr>
        <p:spPr/>
        <p:txBody>
          <a:bodyPr>
            <a:normAutofit fontScale="70000" lnSpcReduction="20000"/>
          </a:bodyPr>
          <a:lstStyle/>
          <a:p>
            <a:r>
              <a:rPr lang="en-GB" dirty="0"/>
              <a:t>Communicating with loved ones far away</a:t>
            </a:r>
          </a:p>
          <a:p>
            <a:r>
              <a:rPr lang="en-GB" dirty="0"/>
              <a:t>New careers</a:t>
            </a:r>
          </a:p>
          <a:p>
            <a:r>
              <a:rPr lang="en-GB" dirty="0"/>
              <a:t>Access to information</a:t>
            </a:r>
          </a:p>
          <a:p>
            <a:r>
              <a:rPr lang="en-GB" dirty="0"/>
              <a:t>Entertainment</a:t>
            </a:r>
          </a:p>
          <a:p>
            <a:r>
              <a:rPr lang="en-GB" dirty="0"/>
              <a:t>New learning tools</a:t>
            </a:r>
          </a:p>
          <a:p>
            <a:r>
              <a:rPr lang="en-GB" dirty="0"/>
              <a:t>Connection to the world</a:t>
            </a:r>
          </a:p>
          <a:p>
            <a:r>
              <a:rPr lang="en-GB" dirty="0"/>
              <a:t>Learn anything online</a:t>
            </a:r>
          </a:p>
          <a:p>
            <a:endParaRPr lang="en-GB" dirty="0"/>
          </a:p>
          <a:p>
            <a:endParaRPr lang="en-GB" dirty="0"/>
          </a:p>
        </p:txBody>
      </p:sp>
      <p:sp>
        <p:nvSpPr>
          <p:cNvPr id="5" name="Text Placeholder 4">
            <a:extLst>
              <a:ext uri="{FF2B5EF4-FFF2-40B4-BE49-F238E27FC236}">
                <a16:creationId xmlns:a16="http://schemas.microsoft.com/office/drawing/2014/main" id="{BC303A63-772B-43F8-9006-972A9D9A03FB}"/>
              </a:ext>
            </a:extLst>
          </p:cNvPr>
          <p:cNvSpPr>
            <a:spLocks noGrp="1"/>
          </p:cNvSpPr>
          <p:nvPr>
            <p:ph type="body" sz="quarter" idx="3"/>
          </p:nvPr>
        </p:nvSpPr>
        <p:spPr/>
        <p:txBody>
          <a:bodyPr/>
          <a:lstStyle/>
          <a:p>
            <a:r>
              <a:rPr lang="en-GB" dirty="0"/>
              <a:t>Fears/Challenges</a:t>
            </a:r>
          </a:p>
        </p:txBody>
      </p:sp>
      <p:sp>
        <p:nvSpPr>
          <p:cNvPr id="6" name="Content Placeholder 5">
            <a:extLst>
              <a:ext uri="{FF2B5EF4-FFF2-40B4-BE49-F238E27FC236}">
                <a16:creationId xmlns:a16="http://schemas.microsoft.com/office/drawing/2014/main" id="{7E1E6585-26E3-447E-9C51-77CDB737AABF}"/>
              </a:ext>
            </a:extLst>
          </p:cNvPr>
          <p:cNvSpPr>
            <a:spLocks noGrp="1"/>
          </p:cNvSpPr>
          <p:nvPr>
            <p:ph sz="quarter" idx="4"/>
          </p:nvPr>
        </p:nvSpPr>
        <p:spPr/>
        <p:txBody>
          <a:bodyPr>
            <a:normAutofit fontScale="70000" lnSpcReduction="20000"/>
          </a:bodyPr>
          <a:lstStyle/>
          <a:p>
            <a:r>
              <a:rPr lang="en-GB" dirty="0"/>
              <a:t>Monitoring use of tech</a:t>
            </a:r>
          </a:p>
          <a:p>
            <a:r>
              <a:rPr lang="en-GB" dirty="0"/>
              <a:t>Tech addiction</a:t>
            </a:r>
          </a:p>
          <a:p>
            <a:r>
              <a:rPr lang="en-GB" dirty="0"/>
              <a:t>Inappropriate content</a:t>
            </a:r>
          </a:p>
          <a:p>
            <a:r>
              <a:rPr lang="en-GB" dirty="0"/>
              <a:t>Online predators</a:t>
            </a:r>
          </a:p>
          <a:p>
            <a:r>
              <a:rPr lang="en-GB" dirty="0"/>
              <a:t>Online bullying</a:t>
            </a:r>
          </a:p>
          <a:p>
            <a:r>
              <a:rPr lang="en-GB" dirty="0"/>
              <a:t>Violence</a:t>
            </a:r>
          </a:p>
          <a:p>
            <a:r>
              <a:rPr lang="en-GB" dirty="0"/>
              <a:t>Dangerous "challenges" and trends</a:t>
            </a:r>
          </a:p>
          <a:p>
            <a:r>
              <a:rPr lang="en-GB" dirty="0"/>
              <a:t>Too much access at an early age</a:t>
            </a:r>
          </a:p>
          <a:p>
            <a:endParaRPr lang="en-GB" dirty="0"/>
          </a:p>
          <a:p>
            <a:endParaRPr lang="en-GB" dirty="0"/>
          </a:p>
        </p:txBody>
      </p:sp>
    </p:spTree>
    <p:extLst>
      <p:ext uri="{BB962C8B-B14F-4D97-AF65-F5344CB8AC3E}">
        <p14:creationId xmlns:p14="http://schemas.microsoft.com/office/powerpoint/2010/main" val="3421815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80621" y="150181"/>
            <a:ext cx="10058402" cy="1219200"/>
          </a:xfrm>
        </p:spPr>
        <p:txBody>
          <a:bodyPr/>
          <a:lstStyle/>
          <a:p>
            <a:r>
              <a:rPr lang="en-GB" dirty="0"/>
              <a:t>Checklist:</a:t>
            </a:r>
            <a:endParaRPr dirty="0"/>
          </a:p>
        </p:txBody>
      </p:sp>
      <p:sp>
        <p:nvSpPr>
          <p:cNvPr id="14" name="Content Placeholder 13"/>
          <p:cNvSpPr>
            <a:spLocks noGrp="1"/>
          </p:cNvSpPr>
          <p:nvPr>
            <p:ph idx="1"/>
          </p:nvPr>
        </p:nvSpPr>
        <p:spPr>
          <a:xfrm>
            <a:off x="1065213" y="1752600"/>
            <a:ext cx="9960853" cy="4248705"/>
          </a:xfrm>
        </p:spPr>
        <p:txBody>
          <a:bodyPr>
            <a:normAutofit/>
          </a:bodyPr>
          <a:lstStyle/>
          <a:p>
            <a:r>
              <a:rPr lang="en-GB" dirty="0"/>
              <a:t>You should start </a:t>
            </a:r>
            <a:r>
              <a:rPr lang="en-GB" b="1" dirty="0"/>
              <a:t>talking</a:t>
            </a:r>
            <a:r>
              <a:rPr lang="en-GB" dirty="0"/>
              <a:t> to your child about keeping safe online at an early age. It’s easier to have conversations about online safety little and often,  rather than trying to cover everything at once.</a:t>
            </a:r>
          </a:p>
          <a:p>
            <a:r>
              <a:rPr lang="en-GB" dirty="0"/>
              <a:t>Set boundaries from the start. It makes it easier than trying to play catch-up at a later stage. Creating a family agreement is a useful step, which might include time spent online, where and when devices can be used and what to do if they see something upsetting.</a:t>
            </a:r>
          </a:p>
          <a:p>
            <a:pPr marL="0" indent="0">
              <a:buNone/>
            </a:pPr>
            <a:r>
              <a:rPr lang="en-GB" dirty="0">
                <a:solidFill>
                  <a:srgbClr val="00B050"/>
                </a:solidFill>
                <a:hlinkClick r:id="rId2">
                  <a:extLst>
                    <a:ext uri="{A12FA001-AC4F-418D-AE19-62706E023703}">
                      <ahyp:hlinkClr xmlns:ahyp="http://schemas.microsoft.com/office/drawing/2018/hyperlinkcolor" val="tx"/>
                    </a:ext>
                  </a:extLst>
                </a:hlinkClick>
              </a:rPr>
              <a:t>https://www.childnet.com/have-a-conversation</a:t>
            </a:r>
            <a:endParaRPr lang="en-GB" dirty="0">
              <a:solidFill>
                <a:srgbClr val="00B050"/>
              </a:solidFill>
            </a:endParaRPr>
          </a:p>
        </p:txBody>
      </p:sp>
      <p:sp>
        <p:nvSpPr>
          <p:cNvPr id="3" name="Scroll: Horizontal 2">
            <a:extLst>
              <a:ext uri="{FF2B5EF4-FFF2-40B4-BE49-F238E27FC236}">
                <a16:creationId xmlns:a16="http://schemas.microsoft.com/office/drawing/2014/main" id="{C520FDD3-39A2-44F4-BB86-D87F80680830}"/>
              </a:ext>
            </a:extLst>
          </p:cNvPr>
          <p:cNvSpPr/>
          <p:nvPr/>
        </p:nvSpPr>
        <p:spPr>
          <a:xfrm>
            <a:off x="6678227" y="150181"/>
            <a:ext cx="5226729" cy="144780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Ofcom’s research has shown that 86% of 3-4 year olds have access to a tablet at home and 21% have their own tablet.</a:t>
            </a:r>
          </a:p>
        </p:txBody>
      </p:sp>
    </p:spTree>
    <p:extLst>
      <p:ext uri="{BB962C8B-B14F-4D97-AF65-F5344CB8AC3E}">
        <p14:creationId xmlns:p14="http://schemas.microsoft.com/office/powerpoint/2010/main" val="3081074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GB" dirty="0"/>
              <a:t>Choose appropriate games and websites</a:t>
            </a:r>
            <a:endParaRPr dirty="0"/>
          </a:p>
        </p:txBody>
      </p:sp>
      <p:sp>
        <p:nvSpPr>
          <p:cNvPr id="14" name="Content Placeholder 13"/>
          <p:cNvSpPr>
            <a:spLocks noGrp="1"/>
          </p:cNvSpPr>
          <p:nvPr>
            <p:ph idx="1"/>
          </p:nvPr>
        </p:nvSpPr>
        <p:spPr>
          <a:xfrm>
            <a:off x="994191" y="1166672"/>
            <a:ext cx="10582289" cy="5482703"/>
          </a:xfrm>
        </p:spPr>
        <p:txBody>
          <a:bodyPr>
            <a:normAutofit fontScale="40000" lnSpcReduction="20000"/>
          </a:bodyPr>
          <a:lstStyle/>
          <a:p>
            <a:pPr>
              <a:lnSpc>
                <a:spcPct val="170000"/>
              </a:lnSpc>
            </a:pPr>
            <a:endParaRPr lang="en-GB" dirty="0"/>
          </a:p>
          <a:p>
            <a:pPr>
              <a:lnSpc>
                <a:spcPct val="170000"/>
              </a:lnSpc>
            </a:pPr>
            <a:r>
              <a:rPr lang="en-GB" sz="4500" dirty="0"/>
              <a:t>Play games with your child to get them used to being online.  You can also proactively find great age appropriate apps and games for young children to use by filtering by age at Common Sense Media. </a:t>
            </a:r>
            <a:r>
              <a:rPr lang="en-GB" sz="4500" dirty="0">
                <a:hlinkClick r:id="rId2"/>
              </a:rPr>
              <a:t>Common Sense Media </a:t>
            </a:r>
            <a:r>
              <a:rPr lang="en-GB" sz="4500" dirty="0"/>
              <a:t>is a website which provides reviews and lots of useful information on games but they also cover films, apps, TV shows, websites, books, and music too. Reading online reviews of games from other parents’ experiences is a really useful way to highlight potential safety issues like whether the game features inappropriate adverts or bad language.</a:t>
            </a:r>
          </a:p>
          <a:p>
            <a:pPr>
              <a:lnSpc>
                <a:spcPct val="170000"/>
              </a:lnSpc>
            </a:pPr>
            <a:r>
              <a:rPr lang="en-GB" sz="4500" dirty="0">
                <a:hlinkClick r:id="rId3"/>
              </a:rPr>
              <a:t>https://www.commonsensemedia.org/game-reviews/poppy-playtime</a:t>
            </a:r>
            <a:endParaRPr lang="en-GB" sz="4500" dirty="0"/>
          </a:p>
        </p:txBody>
      </p:sp>
    </p:spTree>
    <p:extLst>
      <p:ext uri="{BB962C8B-B14F-4D97-AF65-F5344CB8AC3E}">
        <p14:creationId xmlns:p14="http://schemas.microsoft.com/office/powerpoint/2010/main" val="587175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89631-7CF4-4DA4-BBE0-DF535A9CEE07}"/>
              </a:ext>
            </a:extLst>
          </p:cNvPr>
          <p:cNvSpPr>
            <a:spLocks noGrp="1"/>
          </p:cNvSpPr>
          <p:nvPr>
            <p:ph type="title"/>
          </p:nvPr>
        </p:nvSpPr>
        <p:spPr/>
        <p:txBody>
          <a:bodyPr/>
          <a:lstStyle/>
          <a:p>
            <a:r>
              <a:rPr lang="en-GB" dirty="0"/>
              <a:t>Supervision</a:t>
            </a:r>
          </a:p>
        </p:txBody>
      </p:sp>
      <p:sp>
        <p:nvSpPr>
          <p:cNvPr id="3" name="Content Placeholder 2">
            <a:extLst>
              <a:ext uri="{FF2B5EF4-FFF2-40B4-BE49-F238E27FC236}">
                <a16:creationId xmlns:a16="http://schemas.microsoft.com/office/drawing/2014/main" id="{8484FAF2-9319-4698-A4A7-E67FF911433F}"/>
              </a:ext>
            </a:extLst>
          </p:cNvPr>
          <p:cNvSpPr>
            <a:spLocks noGrp="1"/>
          </p:cNvSpPr>
          <p:nvPr>
            <p:ph idx="1"/>
          </p:nvPr>
        </p:nvSpPr>
        <p:spPr/>
        <p:txBody>
          <a:bodyPr/>
          <a:lstStyle/>
          <a:p>
            <a:r>
              <a:rPr lang="en-GB" dirty="0"/>
              <a:t>Supervise a young child when they are online as they may stumble across something which could worry, upset or confuse them. Since the internet can be accessed from a number of devices and many of these are portable, we would advise you to keep family and child devices in a busy part of your home e.g. the living room or kitchen. This makes it easier for you to be involved in their technology use and you are right there to answer any questions and help them.</a:t>
            </a:r>
          </a:p>
          <a:p>
            <a:endParaRPr lang="en-GB" dirty="0"/>
          </a:p>
        </p:txBody>
      </p:sp>
    </p:spTree>
    <p:extLst>
      <p:ext uri="{BB962C8B-B14F-4D97-AF65-F5344CB8AC3E}">
        <p14:creationId xmlns:p14="http://schemas.microsoft.com/office/powerpoint/2010/main" val="2461947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053F8-80FA-4578-8571-EAC734D234FF}"/>
              </a:ext>
            </a:extLst>
          </p:cNvPr>
          <p:cNvSpPr>
            <a:spLocks noGrp="1"/>
          </p:cNvSpPr>
          <p:nvPr>
            <p:ph type="title"/>
          </p:nvPr>
        </p:nvSpPr>
        <p:spPr/>
        <p:txBody>
          <a:bodyPr/>
          <a:lstStyle/>
          <a:p>
            <a:r>
              <a:rPr lang="en-GB" dirty="0"/>
              <a:t>How to Make Meaningful Family Connections Using Media and Tech</a:t>
            </a:r>
          </a:p>
        </p:txBody>
      </p:sp>
      <p:sp>
        <p:nvSpPr>
          <p:cNvPr id="3" name="Content Placeholder 2">
            <a:extLst>
              <a:ext uri="{FF2B5EF4-FFF2-40B4-BE49-F238E27FC236}">
                <a16:creationId xmlns:a16="http://schemas.microsoft.com/office/drawing/2014/main" id="{8C71485C-BA6B-4EEE-97A6-8DBFF0AEFE9D}"/>
              </a:ext>
            </a:extLst>
          </p:cNvPr>
          <p:cNvSpPr>
            <a:spLocks noGrp="1"/>
          </p:cNvSpPr>
          <p:nvPr>
            <p:ph idx="1"/>
          </p:nvPr>
        </p:nvSpPr>
        <p:spPr/>
        <p:txBody>
          <a:bodyPr/>
          <a:lstStyle/>
          <a:p>
            <a:r>
              <a:rPr lang="en-GB" dirty="0">
                <a:hlinkClick r:id="rId2"/>
              </a:rPr>
              <a:t>https://www.youtube.com/watch?v=zkBOB_n7CB4&amp;t=49s</a:t>
            </a:r>
            <a:endParaRPr lang="en-GB" dirty="0"/>
          </a:p>
        </p:txBody>
      </p:sp>
    </p:spTree>
    <p:extLst>
      <p:ext uri="{BB962C8B-B14F-4D97-AF65-F5344CB8AC3E}">
        <p14:creationId xmlns:p14="http://schemas.microsoft.com/office/powerpoint/2010/main" val="3577365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2CD44-1CAA-4AA1-839E-DEE3F8A75234}"/>
              </a:ext>
            </a:extLst>
          </p:cNvPr>
          <p:cNvSpPr>
            <a:spLocks noGrp="1"/>
          </p:cNvSpPr>
          <p:nvPr>
            <p:ph type="title"/>
          </p:nvPr>
        </p:nvSpPr>
        <p:spPr/>
        <p:txBody>
          <a:bodyPr/>
          <a:lstStyle/>
          <a:p>
            <a:r>
              <a:rPr lang="en-GB" dirty="0"/>
              <a:t>Parental Controls</a:t>
            </a:r>
          </a:p>
        </p:txBody>
      </p:sp>
      <p:sp>
        <p:nvSpPr>
          <p:cNvPr id="3" name="Content Placeholder 2">
            <a:extLst>
              <a:ext uri="{FF2B5EF4-FFF2-40B4-BE49-F238E27FC236}">
                <a16:creationId xmlns:a16="http://schemas.microsoft.com/office/drawing/2014/main" id="{AFCF0DE4-39BB-4EB2-AEE4-39B99BA48691}"/>
              </a:ext>
            </a:extLst>
          </p:cNvPr>
          <p:cNvSpPr>
            <a:spLocks noGrp="1"/>
          </p:cNvSpPr>
          <p:nvPr>
            <p:ph idx="1"/>
          </p:nvPr>
        </p:nvSpPr>
        <p:spPr/>
        <p:txBody>
          <a:bodyPr>
            <a:normAutofit fontScale="92500" lnSpcReduction="10000"/>
          </a:bodyPr>
          <a:lstStyle/>
          <a:p>
            <a:r>
              <a:rPr lang="en-GB" dirty="0">
                <a:hlinkClick r:id="rId2"/>
              </a:rPr>
              <a:t>https://www.internetmatters.org/parental-controls/</a:t>
            </a:r>
            <a:endParaRPr lang="en-GB" dirty="0"/>
          </a:p>
          <a:p>
            <a:r>
              <a:rPr lang="en-GB" dirty="0"/>
              <a:t>Put yourself in control</a:t>
            </a:r>
          </a:p>
          <a:p>
            <a:r>
              <a:rPr lang="en-GB" dirty="0"/>
              <a:t>Activate parental controls on your home broadband. Most Internet-enabled devices also offer parental controls. For example, Microsoft Windows, Apple iOS, and Google’s Android all offer ways to control the apps and sites your child can visit. These controls can also keep them from seeing inappropriate videos and other content.</a:t>
            </a:r>
          </a:p>
          <a:p>
            <a:endParaRPr lang="en-GB" dirty="0"/>
          </a:p>
          <a:p>
            <a:r>
              <a:rPr lang="en-GB" dirty="0"/>
              <a:t>Set up </a:t>
            </a:r>
            <a:r>
              <a:rPr lang="en-GB" dirty="0">
                <a:hlinkClick r:id="rId3"/>
              </a:rPr>
              <a:t>https://www.youtubekids.com/?hl=en-GB</a:t>
            </a:r>
            <a:endParaRPr lang="en-GB" dirty="0"/>
          </a:p>
        </p:txBody>
      </p:sp>
    </p:spTree>
    <p:extLst>
      <p:ext uri="{BB962C8B-B14F-4D97-AF65-F5344CB8AC3E}">
        <p14:creationId xmlns:p14="http://schemas.microsoft.com/office/powerpoint/2010/main" val="3470284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B5470-2302-4D53-81B1-7E7B0F5C092F}"/>
              </a:ext>
            </a:extLst>
          </p:cNvPr>
          <p:cNvSpPr>
            <a:spLocks noGrp="1"/>
          </p:cNvSpPr>
          <p:nvPr>
            <p:ph type="title"/>
          </p:nvPr>
        </p:nvSpPr>
        <p:spPr/>
        <p:txBody>
          <a:bodyPr/>
          <a:lstStyle/>
          <a:p>
            <a:r>
              <a:rPr lang="en-GB" dirty="0"/>
              <a:t>Searching</a:t>
            </a:r>
          </a:p>
        </p:txBody>
      </p:sp>
      <p:sp>
        <p:nvSpPr>
          <p:cNvPr id="3" name="Content Placeholder 2">
            <a:extLst>
              <a:ext uri="{FF2B5EF4-FFF2-40B4-BE49-F238E27FC236}">
                <a16:creationId xmlns:a16="http://schemas.microsoft.com/office/drawing/2014/main" id="{5C684182-F25F-4444-A27F-7505A1286130}"/>
              </a:ext>
            </a:extLst>
          </p:cNvPr>
          <p:cNvSpPr>
            <a:spLocks noGrp="1"/>
          </p:cNvSpPr>
          <p:nvPr>
            <p:ph idx="1"/>
          </p:nvPr>
        </p:nvSpPr>
        <p:spPr/>
        <p:txBody>
          <a:bodyPr/>
          <a:lstStyle/>
          <a:p>
            <a:r>
              <a:rPr lang="en-GB" dirty="0"/>
              <a:t>Search safely</a:t>
            </a:r>
          </a:p>
          <a:p>
            <a:r>
              <a:rPr lang="en-GB" dirty="0"/>
              <a:t>If you let your child search independently, make sure safe search settings are activated on Google and other search engines or set the default to one designed especially for children such as </a:t>
            </a:r>
            <a:r>
              <a:rPr lang="en-GB" dirty="0" err="1"/>
              <a:t>Swiggle</a:t>
            </a:r>
            <a:r>
              <a:rPr lang="en-GB" dirty="0"/>
              <a:t>.</a:t>
            </a:r>
          </a:p>
          <a:p>
            <a:r>
              <a:rPr lang="en-GB" dirty="0">
                <a:hlinkClick r:id="rId2"/>
              </a:rPr>
              <a:t>https://swiggle.org.uk/</a:t>
            </a:r>
            <a:endParaRPr lang="en-GB" dirty="0"/>
          </a:p>
          <a:p>
            <a:endParaRPr lang="en-GB" dirty="0"/>
          </a:p>
        </p:txBody>
      </p:sp>
    </p:spTree>
    <p:extLst>
      <p:ext uri="{BB962C8B-B14F-4D97-AF65-F5344CB8AC3E}">
        <p14:creationId xmlns:p14="http://schemas.microsoft.com/office/powerpoint/2010/main" val="2121199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720D1-F86F-428C-8A58-AE279E77178B}"/>
              </a:ext>
            </a:extLst>
          </p:cNvPr>
          <p:cNvSpPr>
            <a:spLocks noGrp="1"/>
          </p:cNvSpPr>
          <p:nvPr>
            <p:ph type="title"/>
          </p:nvPr>
        </p:nvSpPr>
        <p:spPr/>
        <p:txBody>
          <a:bodyPr/>
          <a:lstStyle/>
          <a:p>
            <a:r>
              <a:rPr lang="en-GB" dirty="0"/>
              <a:t>Model good behaviours!</a:t>
            </a:r>
          </a:p>
        </p:txBody>
      </p:sp>
      <p:sp>
        <p:nvSpPr>
          <p:cNvPr id="3" name="Content Placeholder 2">
            <a:extLst>
              <a:ext uri="{FF2B5EF4-FFF2-40B4-BE49-F238E27FC236}">
                <a16:creationId xmlns:a16="http://schemas.microsoft.com/office/drawing/2014/main" id="{1C42189E-0B2F-439B-9C9C-DAB8C05E36EB}"/>
              </a:ext>
            </a:extLst>
          </p:cNvPr>
          <p:cNvSpPr>
            <a:spLocks noGrp="1"/>
          </p:cNvSpPr>
          <p:nvPr>
            <p:ph idx="1"/>
          </p:nvPr>
        </p:nvSpPr>
        <p:spPr/>
        <p:txBody>
          <a:bodyPr>
            <a:normAutofit fontScale="92500"/>
          </a:bodyPr>
          <a:lstStyle/>
          <a:p>
            <a:r>
              <a:rPr lang="en-GB" dirty="0"/>
              <a:t>Think about your own habits.</a:t>
            </a:r>
          </a:p>
          <a:p>
            <a:r>
              <a:rPr lang="en-GB" dirty="0"/>
              <a:t>Research shows that having the television on in the background at home can lead to fewer interactions with your child. Try to keep the TV set off if no one is watching it, and silence your phone to reduce the distractions. Do your best to model self-control when it comes to your devices.</a:t>
            </a:r>
          </a:p>
          <a:p>
            <a:pPr marL="0" indent="0">
              <a:buNone/>
            </a:pPr>
            <a:endParaRPr lang="en-GB" dirty="0"/>
          </a:p>
          <a:p>
            <a:r>
              <a:rPr lang="en-GB" dirty="0"/>
              <a:t>Ask yourself: Am I distracted by my phone or the TV when playing with my children? What are some adult "tech-free times" I can set for myself and for the family?</a:t>
            </a:r>
          </a:p>
        </p:txBody>
      </p:sp>
    </p:spTree>
    <p:extLst>
      <p:ext uri="{BB962C8B-B14F-4D97-AF65-F5344CB8AC3E}">
        <p14:creationId xmlns:p14="http://schemas.microsoft.com/office/powerpoint/2010/main" val="918211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p:txBody>
          <a:bodyPr>
            <a:normAutofit/>
          </a:bodyPr>
          <a:lstStyle/>
          <a:p>
            <a:pPr marL="0" indent="0">
              <a:buNone/>
            </a:pPr>
            <a:r>
              <a:rPr lang="en-GB" dirty="0"/>
              <a:t>“Kids will always find a way to get around your barriers so it is all about giving them information about the dangers.”</a:t>
            </a:r>
          </a:p>
          <a:p>
            <a:pPr marL="0" indent="0">
              <a:buNone/>
            </a:pPr>
            <a:r>
              <a:rPr lang="en-GB" dirty="0"/>
              <a:t>Oliver Manning aged 20 years</a:t>
            </a:r>
            <a:endParaRPr dirty="0"/>
          </a:p>
        </p:txBody>
      </p:sp>
    </p:spTree>
    <p:extLst>
      <p:ext uri="{BB962C8B-B14F-4D97-AF65-F5344CB8AC3E}">
        <p14:creationId xmlns:p14="http://schemas.microsoft.com/office/powerpoint/2010/main" val="1181980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Rainbow presentation</Template>
  <TotalTime>140</TotalTime>
  <Words>708</Words>
  <Application>Microsoft Office PowerPoint</Application>
  <PresentationFormat>Widescreen</PresentationFormat>
  <Paragraphs>51</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Segoe Print</vt:lpstr>
      <vt:lpstr>Nature Illustration 16x9</vt:lpstr>
      <vt:lpstr>Online Safety</vt:lpstr>
      <vt:lpstr>PowerPoint Presentation</vt:lpstr>
      <vt:lpstr>Benefits and challenges?</vt:lpstr>
      <vt:lpstr>Checklist:</vt:lpstr>
      <vt:lpstr>Choose appropriate games and websites</vt:lpstr>
      <vt:lpstr>Supervision</vt:lpstr>
      <vt:lpstr>How to Make Meaningful Family Connections Using Media and Tech</vt:lpstr>
      <vt:lpstr>Parental Controls</vt:lpstr>
      <vt:lpstr>Searching</vt:lpstr>
      <vt:lpstr>Model good behaviours!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Online Safety</dc:title>
  <dc:creator>Julie Manning</dc:creator>
  <cp:lastModifiedBy>Julie Manning</cp:lastModifiedBy>
  <cp:revision>11</cp:revision>
  <dcterms:created xsi:type="dcterms:W3CDTF">2023-01-16T15:20:44Z</dcterms:created>
  <dcterms:modified xsi:type="dcterms:W3CDTF">2023-01-18T11:15:37Z</dcterms:modified>
</cp:coreProperties>
</file>